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5" r:id="rId3"/>
    <p:sldId id="266" r:id="rId4"/>
    <p:sldId id="267" r:id="rId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48" y="-3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A9BE3F-CA3D-4DFE-A416-D1F210F5C0B6}" type="doc">
      <dgm:prSet loTypeId="urn:microsoft.com/office/officeart/2005/8/layout/radial3" loCatId="cycle" qsTypeId="urn:microsoft.com/office/officeart/2005/8/quickstyle/3d9" qsCatId="3D" csTypeId="urn:microsoft.com/office/officeart/2005/8/colors/colorful5" csCatId="colorful" phldr="1"/>
      <dgm:spPr/>
      <dgm:t>
        <a:bodyPr/>
        <a:lstStyle/>
        <a:p>
          <a:endParaRPr lang="es-MX"/>
        </a:p>
      </dgm:t>
    </dgm:pt>
    <dgm:pt modelId="{E4030C04-F16E-4C9C-A99E-967E25CFF66E}">
      <dgm:prSet phldrT="[Texto]"/>
      <dgm:spPr/>
      <dgm:t>
        <a:bodyPr/>
        <a:lstStyle/>
        <a:p>
          <a:r>
            <a:rPr lang="es-MX" dirty="0" smtClean="0"/>
            <a:t>ESCOLARES</a:t>
          </a:r>
          <a:endParaRPr lang="es-MX" dirty="0"/>
        </a:p>
      </dgm:t>
    </dgm:pt>
    <dgm:pt modelId="{8AB55FC7-99AF-4C1A-AA95-1A8666170619}" type="parTrans" cxnId="{F12EC1C8-6264-4247-BC97-2566257ECE46}">
      <dgm:prSet/>
      <dgm:spPr/>
      <dgm:t>
        <a:bodyPr/>
        <a:lstStyle/>
        <a:p>
          <a:endParaRPr lang="es-MX"/>
        </a:p>
      </dgm:t>
    </dgm:pt>
    <dgm:pt modelId="{EFD12D48-9F71-4EBF-AB2E-BA82D9609D78}" type="sibTrans" cxnId="{F12EC1C8-6264-4247-BC97-2566257ECE46}">
      <dgm:prSet/>
      <dgm:spPr/>
      <dgm:t>
        <a:bodyPr/>
        <a:lstStyle/>
        <a:p>
          <a:endParaRPr lang="es-MX"/>
        </a:p>
      </dgm:t>
    </dgm:pt>
    <dgm:pt modelId="{EC7E74FF-1591-4B79-ACEA-1C587BCB6616}">
      <dgm:prSet phldrT="[Texto]"/>
      <dgm:spPr/>
      <dgm:t>
        <a:bodyPr/>
        <a:lstStyle/>
        <a:p>
          <a:r>
            <a:rPr lang="es-MX" dirty="0" smtClean="0"/>
            <a:t>JUVENILES</a:t>
          </a:r>
          <a:endParaRPr lang="es-MX" dirty="0"/>
        </a:p>
      </dgm:t>
    </dgm:pt>
    <dgm:pt modelId="{76ACE6C3-E358-454D-937D-E318F8941078}" type="parTrans" cxnId="{FC962D9D-4698-41FF-AB31-1626ADD6AF97}">
      <dgm:prSet/>
      <dgm:spPr/>
      <dgm:t>
        <a:bodyPr/>
        <a:lstStyle/>
        <a:p>
          <a:endParaRPr lang="es-MX"/>
        </a:p>
      </dgm:t>
    </dgm:pt>
    <dgm:pt modelId="{3E9B2E92-E2F5-45A8-847F-220AC8D3D495}" type="sibTrans" cxnId="{FC962D9D-4698-41FF-AB31-1626ADD6AF97}">
      <dgm:prSet/>
      <dgm:spPr/>
      <dgm:t>
        <a:bodyPr/>
        <a:lstStyle/>
        <a:p>
          <a:endParaRPr lang="es-MX"/>
        </a:p>
      </dgm:t>
    </dgm:pt>
    <dgm:pt modelId="{2DC2FA89-716F-46EE-932E-BF4031D24DC8}">
      <dgm:prSet phldrT="[Texto]"/>
      <dgm:spPr/>
      <dgm:t>
        <a:bodyPr/>
        <a:lstStyle/>
        <a:p>
          <a:r>
            <a:rPr lang="es-MX" dirty="0" smtClean="0"/>
            <a:t>GRUPALES</a:t>
          </a:r>
          <a:endParaRPr lang="es-MX" dirty="0"/>
        </a:p>
      </dgm:t>
    </dgm:pt>
    <dgm:pt modelId="{B0EDC86A-76BE-4CAC-A0CF-9921724CE819}" type="parTrans" cxnId="{F7ED6821-2F9A-4B8F-9148-8A4F21068F20}">
      <dgm:prSet/>
      <dgm:spPr/>
      <dgm:t>
        <a:bodyPr/>
        <a:lstStyle/>
        <a:p>
          <a:endParaRPr lang="es-MX"/>
        </a:p>
      </dgm:t>
    </dgm:pt>
    <dgm:pt modelId="{AE1CB63C-686E-4DD3-AC6B-4F343960FC86}" type="sibTrans" cxnId="{F7ED6821-2F9A-4B8F-9148-8A4F21068F20}">
      <dgm:prSet/>
      <dgm:spPr/>
      <dgm:t>
        <a:bodyPr/>
        <a:lstStyle/>
        <a:p>
          <a:endParaRPr lang="es-MX"/>
        </a:p>
      </dgm:t>
    </dgm:pt>
    <dgm:pt modelId="{489BB9E5-0B9D-48FC-B7C3-68DA11703A56}" type="pres">
      <dgm:prSet presAssocID="{7CA9BE3F-CA3D-4DFE-A416-D1F210F5C0B6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62302A0E-BF60-4C4E-B953-F032E15C112C}" type="pres">
      <dgm:prSet presAssocID="{7CA9BE3F-CA3D-4DFE-A416-D1F210F5C0B6}" presName="radial" presStyleCnt="0">
        <dgm:presLayoutVars>
          <dgm:animLvl val="ctr"/>
        </dgm:presLayoutVars>
      </dgm:prSet>
      <dgm:spPr/>
    </dgm:pt>
    <dgm:pt modelId="{66E7A496-20F0-469A-9117-D8BC7071D698}" type="pres">
      <dgm:prSet presAssocID="{E4030C04-F16E-4C9C-A99E-967E25CFF66E}" presName="centerShape" presStyleLbl="vennNode1" presStyleIdx="0" presStyleCnt="3"/>
      <dgm:spPr/>
      <dgm:t>
        <a:bodyPr/>
        <a:lstStyle/>
        <a:p>
          <a:endParaRPr lang="es-MX"/>
        </a:p>
      </dgm:t>
    </dgm:pt>
    <dgm:pt modelId="{F5A6F134-71F9-4BC5-8FAD-66921C3DAE4D}" type="pres">
      <dgm:prSet presAssocID="{EC7E74FF-1591-4B79-ACEA-1C587BCB6616}" presName="node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53B4127B-79C2-4831-8228-0D84F0C95D35}" type="pres">
      <dgm:prSet presAssocID="{2DC2FA89-716F-46EE-932E-BF4031D24DC8}" presName="node" presStyleLbl="venn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FC962D9D-4698-41FF-AB31-1626ADD6AF97}" srcId="{E4030C04-F16E-4C9C-A99E-967E25CFF66E}" destId="{EC7E74FF-1591-4B79-ACEA-1C587BCB6616}" srcOrd="0" destOrd="0" parTransId="{76ACE6C3-E358-454D-937D-E318F8941078}" sibTransId="{3E9B2E92-E2F5-45A8-847F-220AC8D3D495}"/>
    <dgm:cxn modelId="{F7ED6821-2F9A-4B8F-9148-8A4F21068F20}" srcId="{E4030C04-F16E-4C9C-A99E-967E25CFF66E}" destId="{2DC2FA89-716F-46EE-932E-BF4031D24DC8}" srcOrd="1" destOrd="0" parTransId="{B0EDC86A-76BE-4CAC-A0CF-9921724CE819}" sibTransId="{AE1CB63C-686E-4DD3-AC6B-4F343960FC86}"/>
    <dgm:cxn modelId="{2C175E6F-CF1F-4764-BE34-736A9C67AE7F}" type="presOf" srcId="{7CA9BE3F-CA3D-4DFE-A416-D1F210F5C0B6}" destId="{489BB9E5-0B9D-48FC-B7C3-68DA11703A56}" srcOrd="0" destOrd="0" presId="urn:microsoft.com/office/officeart/2005/8/layout/radial3"/>
    <dgm:cxn modelId="{F12EC1C8-6264-4247-BC97-2566257ECE46}" srcId="{7CA9BE3F-CA3D-4DFE-A416-D1F210F5C0B6}" destId="{E4030C04-F16E-4C9C-A99E-967E25CFF66E}" srcOrd="0" destOrd="0" parTransId="{8AB55FC7-99AF-4C1A-AA95-1A8666170619}" sibTransId="{EFD12D48-9F71-4EBF-AB2E-BA82D9609D78}"/>
    <dgm:cxn modelId="{DF804F82-D3EE-46B3-8CCE-ED41162DFECE}" type="presOf" srcId="{EC7E74FF-1591-4B79-ACEA-1C587BCB6616}" destId="{F5A6F134-71F9-4BC5-8FAD-66921C3DAE4D}" srcOrd="0" destOrd="0" presId="urn:microsoft.com/office/officeart/2005/8/layout/radial3"/>
    <dgm:cxn modelId="{BF94C2EF-6C89-4CC8-BA48-A27A6F4B6E2C}" type="presOf" srcId="{2DC2FA89-716F-46EE-932E-BF4031D24DC8}" destId="{53B4127B-79C2-4831-8228-0D84F0C95D35}" srcOrd="0" destOrd="0" presId="urn:microsoft.com/office/officeart/2005/8/layout/radial3"/>
    <dgm:cxn modelId="{9A442D27-1AE3-41C3-A0AF-A6CD5090BCF2}" type="presOf" srcId="{E4030C04-F16E-4C9C-A99E-967E25CFF66E}" destId="{66E7A496-20F0-469A-9117-D8BC7071D698}" srcOrd="0" destOrd="0" presId="urn:microsoft.com/office/officeart/2005/8/layout/radial3"/>
    <dgm:cxn modelId="{7A86E72E-5662-4421-9CA3-F1069B050D93}" type="presParOf" srcId="{489BB9E5-0B9D-48FC-B7C3-68DA11703A56}" destId="{62302A0E-BF60-4C4E-B953-F032E15C112C}" srcOrd="0" destOrd="0" presId="urn:microsoft.com/office/officeart/2005/8/layout/radial3"/>
    <dgm:cxn modelId="{D03BE5EE-6133-498A-814B-85A7BEFB751E}" type="presParOf" srcId="{62302A0E-BF60-4C4E-B953-F032E15C112C}" destId="{66E7A496-20F0-469A-9117-D8BC7071D698}" srcOrd="0" destOrd="0" presId="urn:microsoft.com/office/officeart/2005/8/layout/radial3"/>
    <dgm:cxn modelId="{CC555BF7-6059-40F5-A596-DF145370C16D}" type="presParOf" srcId="{62302A0E-BF60-4C4E-B953-F032E15C112C}" destId="{F5A6F134-71F9-4BC5-8FAD-66921C3DAE4D}" srcOrd="1" destOrd="0" presId="urn:microsoft.com/office/officeart/2005/8/layout/radial3"/>
    <dgm:cxn modelId="{0EC2FA50-96D8-4CDA-A4B9-43D38315EBEC}" type="presParOf" srcId="{62302A0E-BF60-4C4E-B953-F032E15C112C}" destId="{53B4127B-79C2-4831-8228-0D84F0C95D35}" srcOrd="2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E7A496-20F0-469A-9117-D8BC7071D698}">
      <dsp:nvSpPr>
        <dsp:cNvPr id="0" name=""/>
        <dsp:cNvSpPr/>
      </dsp:nvSpPr>
      <dsp:spPr>
        <a:xfrm>
          <a:off x="1920875" y="904875"/>
          <a:ext cx="2254249" cy="225424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33020" tIns="33020" rIns="33020" bIns="33020" numCol="1" spcCol="1270" anchor="ctr" anchorCtr="0">
          <a:noAutofit/>
          <a:sp3d extrusionH="28000" prstMaterial="matte"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600" kern="1200" dirty="0" smtClean="0"/>
            <a:t>ESCOLARES</a:t>
          </a:r>
          <a:endParaRPr lang="es-MX" sz="2600" kern="1200" dirty="0"/>
        </a:p>
      </dsp:txBody>
      <dsp:txXfrm>
        <a:off x="1920875" y="904875"/>
        <a:ext cx="2254249" cy="2254249"/>
      </dsp:txXfrm>
    </dsp:sp>
    <dsp:sp modelId="{F5A6F134-71F9-4BC5-8FAD-66921C3DAE4D}">
      <dsp:nvSpPr>
        <dsp:cNvPr id="0" name=""/>
        <dsp:cNvSpPr/>
      </dsp:nvSpPr>
      <dsp:spPr>
        <a:xfrm>
          <a:off x="2484437" y="402"/>
          <a:ext cx="1127124" cy="1127124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JUVENILES</a:t>
          </a:r>
          <a:endParaRPr lang="es-MX" sz="1400" kern="1200" dirty="0"/>
        </a:p>
      </dsp:txBody>
      <dsp:txXfrm>
        <a:off x="2484437" y="402"/>
        <a:ext cx="1127124" cy="1127124"/>
      </dsp:txXfrm>
    </dsp:sp>
    <dsp:sp modelId="{53B4127B-79C2-4831-8228-0D84F0C95D35}">
      <dsp:nvSpPr>
        <dsp:cNvPr id="0" name=""/>
        <dsp:cNvSpPr/>
      </dsp:nvSpPr>
      <dsp:spPr>
        <a:xfrm>
          <a:off x="2484437" y="2936472"/>
          <a:ext cx="1127124" cy="1127124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tx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GRUPALES</a:t>
          </a:r>
          <a:endParaRPr lang="es-MX" sz="1400" kern="1200" dirty="0"/>
        </a:p>
      </dsp:txBody>
      <dsp:txXfrm>
        <a:off x="2484437" y="2936472"/>
        <a:ext cx="1127124" cy="11271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8C188-935E-4310-BDA3-14049D70DFBF}" type="datetimeFigureOut">
              <a:rPr lang="es-ES" smtClean="0"/>
              <a:pPr/>
              <a:t>18/06/2013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CD3D5-2BB7-43D4-9019-B71DE2471300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CONSTRUYE T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Dimensiones</a:t>
            </a:r>
          </a:p>
          <a:p>
            <a:endParaRPr lang="es-MX" dirty="0" smtClean="0"/>
          </a:p>
          <a:p>
            <a:r>
              <a:rPr lang="es-MX" dirty="0" smtClean="0"/>
              <a:t>Líneas de acción</a:t>
            </a:r>
          </a:p>
          <a:p>
            <a:endParaRPr lang="es-MX" dirty="0" smtClean="0"/>
          </a:p>
          <a:p>
            <a:r>
              <a:rPr lang="es-MX" dirty="0" smtClean="0"/>
              <a:t>Tipos de proyectos</a:t>
            </a:r>
            <a:endParaRPr lang="es-MX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0" y="5445224"/>
            <a:ext cx="9144000" cy="1368152"/>
            <a:chOff x="395288" y="5197748"/>
            <a:chExt cx="8424862" cy="1368152"/>
          </a:xfrm>
        </p:grpSpPr>
        <p:grpSp>
          <p:nvGrpSpPr>
            <p:cNvPr id="14" name="Group 42"/>
            <p:cNvGrpSpPr>
              <a:grpSpLocks/>
            </p:cNvGrpSpPr>
            <p:nvPr/>
          </p:nvGrpSpPr>
          <p:grpSpPr bwMode="auto">
            <a:xfrm>
              <a:off x="395288" y="5949950"/>
              <a:ext cx="8424862" cy="615950"/>
              <a:chOff x="657" y="1933"/>
              <a:chExt cx="5103" cy="343"/>
            </a:xfrm>
          </p:grpSpPr>
          <p:sp>
            <p:nvSpPr>
              <p:cNvPr id="22" name="Rectangle 43"/>
              <p:cNvSpPr>
                <a:spLocks noChangeArrowheads="1"/>
              </p:cNvSpPr>
              <p:nvPr/>
            </p:nvSpPr>
            <p:spPr bwMode="auto">
              <a:xfrm>
                <a:off x="657" y="1933"/>
                <a:ext cx="4535" cy="343"/>
              </a:xfrm>
              <a:prstGeom prst="rect">
                <a:avLst/>
              </a:prstGeom>
              <a:gradFill rotWithShape="1">
                <a:gsLst>
                  <a:gs pos="0">
                    <a:srgbClr val="FF9900"/>
                  </a:gs>
                  <a:gs pos="50000">
                    <a:srgbClr val="FFE8C6"/>
                  </a:gs>
                  <a:gs pos="100000">
                    <a:srgbClr val="FF9900"/>
                  </a:gs>
                </a:gsLst>
                <a:lin ang="5400000" scaled="1"/>
              </a:gradFill>
              <a:ln w="9525" algn="ctr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Rectangle 44"/>
              <p:cNvSpPr>
                <a:spLocks noChangeArrowheads="1"/>
              </p:cNvSpPr>
              <p:nvPr/>
            </p:nvSpPr>
            <p:spPr bwMode="auto">
              <a:xfrm>
                <a:off x="657" y="1933"/>
                <a:ext cx="862" cy="343"/>
              </a:xfrm>
              <a:prstGeom prst="rect">
                <a:avLst/>
              </a:prstGeom>
              <a:solidFill>
                <a:srgbClr val="0000FF"/>
              </a:solidFill>
              <a:ln w="9525" algn="ctr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4" name="Rectangle 45"/>
              <p:cNvSpPr>
                <a:spLocks noChangeArrowheads="1"/>
              </p:cNvSpPr>
              <p:nvPr/>
            </p:nvSpPr>
            <p:spPr bwMode="auto">
              <a:xfrm>
                <a:off x="1519" y="1933"/>
                <a:ext cx="862" cy="343"/>
              </a:xfrm>
              <a:prstGeom prst="rect">
                <a:avLst/>
              </a:prstGeom>
              <a:solidFill>
                <a:srgbClr val="FF00FF"/>
              </a:solidFill>
              <a:ln w="9525" algn="ctr">
                <a:solidFill>
                  <a:srgbClr val="FF99CC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Rectangle 46"/>
              <p:cNvSpPr>
                <a:spLocks noChangeArrowheads="1"/>
              </p:cNvSpPr>
              <p:nvPr/>
            </p:nvSpPr>
            <p:spPr bwMode="auto">
              <a:xfrm>
                <a:off x="2381" y="1933"/>
                <a:ext cx="862" cy="343"/>
              </a:xfrm>
              <a:prstGeom prst="rect">
                <a:avLst/>
              </a:prstGeom>
              <a:solidFill>
                <a:srgbClr val="FFFF00"/>
              </a:solidFill>
              <a:ln w="9525" algn="ctr">
                <a:solidFill>
                  <a:srgbClr val="FFFF99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6" name="Rectangle 47"/>
              <p:cNvSpPr>
                <a:spLocks noChangeArrowheads="1"/>
              </p:cNvSpPr>
              <p:nvPr/>
            </p:nvSpPr>
            <p:spPr bwMode="auto">
              <a:xfrm>
                <a:off x="3243" y="1933"/>
                <a:ext cx="862" cy="343"/>
              </a:xfrm>
              <a:prstGeom prst="rect">
                <a:avLst/>
              </a:prstGeom>
              <a:solidFill>
                <a:srgbClr val="808080"/>
              </a:solidFill>
              <a:ln w="9525" algn="ctr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7" name="Rectangle 48"/>
              <p:cNvSpPr>
                <a:spLocks noChangeArrowheads="1"/>
              </p:cNvSpPr>
              <p:nvPr/>
            </p:nvSpPr>
            <p:spPr bwMode="auto">
              <a:xfrm>
                <a:off x="4105" y="1933"/>
                <a:ext cx="862" cy="343"/>
              </a:xfrm>
              <a:prstGeom prst="rect">
                <a:avLst/>
              </a:prstGeom>
              <a:solidFill>
                <a:srgbClr val="99CC00"/>
              </a:solidFill>
              <a:ln w="9525" algn="ctr">
                <a:solidFill>
                  <a:srgbClr val="99CC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8" name="Rectangle 49"/>
              <p:cNvSpPr>
                <a:spLocks noChangeArrowheads="1"/>
              </p:cNvSpPr>
              <p:nvPr/>
            </p:nvSpPr>
            <p:spPr bwMode="auto">
              <a:xfrm>
                <a:off x="4898" y="1933"/>
                <a:ext cx="862" cy="343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5" name="Text Box 51"/>
            <p:cNvSpPr txBox="1">
              <a:spLocks noChangeArrowheads="1"/>
            </p:cNvSpPr>
            <p:nvPr/>
          </p:nvSpPr>
          <p:spPr bwMode="auto">
            <a:xfrm>
              <a:off x="395288" y="5942013"/>
              <a:ext cx="1439862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" sz="1600">
                  <a:solidFill>
                    <a:schemeClr val="bg1"/>
                  </a:solidFill>
                </a:rPr>
                <a:t>Conocimiento de sí mismo</a:t>
              </a:r>
            </a:p>
          </p:txBody>
        </p:sp>
        <p:sp>
          <p:nvSpPr>
            <p:cNvPr id="16" name="Text Box 52"/>
            <p:cNvSpPr txBox="1">
              <a:spLocks noChangeArrowheads="1"/>
            </p:cNvSpPr>
            <p:nvPr/>
          </p:nvSpPr>
          <p:spPr bwMode="auto">
            <a:xfrm>
              <a:off x="1835150" y="5949950"/>
              <a:ext cx="1439863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sz="1600">
                  <a:solidFill>
                    <a:schemeClr val="bg1"/>
                  </a:solidFill>
                </a:rPr>
                <a:t>Vida Saludable</a:t>
              </a:r>
            </a:p>
          </p:txBody>
        </p:sp>
        <p:sp>
          <p:nvSpPr>
            <p:cNvPr id="17" name="Text Box 53"/>
            <p:cNvSpPr txBox="1">
              <a:spLocks noChangeArrowheads="1"/>
            </p:cNvSpPr>
            <p:nvPr/>
          </p:nvSpPr>
          <p:spPr bwMode="auto">
            <a:xfrm>
              <a:off x="3203575" y="6021388"/>
              <a:ext cx="1439863" cy="51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sz="1400" dirty="0"/>
                <a:t>Cultura de paz y no violencia</a:t>
              </a:r>
            </a:p>
          </p:txBody>
        </p:sp>
        <p:sp>
          <p:nvSpPr>
            <p:cNvPr id="18" name="Text Box 54"/>
            <p:cNvSpPr txBox="1">
              <a:spLocks noChangeArrowheads="1"/>
            </p:cNvSpPr>
            <p:nvPr/>
          </p:nvSpPr>
          <p:spPr bwMode="auto">
            <a:xfrm>
              <a:off x="4643438" y="5949950"/>
              <a:ext cx="1439862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sz="1600" dirty="0">
                  <a:solidFill>
                    <a:schemeClr val="bg1"/>
                  </a:solidFill>
                </a:rPr>
                <a:t>Escuela y Familia</a:t>
              </a:r>
            </a:p>
          </p:txBody>
        </p:sp>
        <p:sp>
          <p:nvSpPr>
            <p:cNvPr id="19" name="Text Box 55"/>
            <p:cNvSpPr txBox="1">
              <a:spLocks noChangeArrowheads="1"/>
            </p:cNvSpPr>
            <p:nvPr/>
          </p:nvSpPr>
          <p:spPr bwMode="auto">
            <a:xfrm>
              <a:off x="6084888" y="5949950"/>
              <a:ext cx="1366837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sz="1600">
                  <a:solidFill>
                    <a:schemeClr val="bg1"/>
                  </a:solidFill>
                </a:rPr>
                <a:t>Participación Juvenil</a:t>
              </a:r>
            </a:p>
          </p:txBody>
        </p:sp>
        <p:sp>
          <p:nvSpPr>
            <p:cNvPr id="20" name="Text Box 56"/>
            <p:cNvSpPr txBox="1">
              <a:spLocks noChangeArrowheads="1"/>
            </p:cNvSpPr>
            <p:nvPr/>
          </p:nvSpPr>
          <p:spPr bwMode="auto">
            <a:xfrm>
              <a:off x="7380288" y="5949950"/>
              <a:ext cx="1366837" cy="581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sz="1600">
                  <a:solidFill>
                    <a:schemeClr val="bg1"/>
                  </a:solidFill>
                </a:rPr>
                <a:t>Proyecto de Vida</a:t>
              </a:r>
            </a:p>
          </p:txBody>
        </p:sp>
        <p:sp>
          <p:nvSpPr>
            <p:cNvPr id="21" name="Rectangle 57"/>
            <p:cNvSpPr>
              <a:spLocks noChangeArrowheads="1"/>
            </p:cNvSpPr>
            <p:nvPr/>
          </p:nvSpPr>
          <p:spPr bwMode="auto">
            <a:xfrm>
              <a:off x="1688545" y="5197748"/>
              <a:ext cx="5545138" cy="504056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s-ES" sz="4800" b="1" dirty="0">
                  <a:solidFill>
                    <a:srgbClr val="4146AD"/>
                  </a:solidFill>
                </a:rPr>
                <a:t>D I M E N S I O N E S</a:t>
              </a:r>
              <a:r>
                <a:rPr lang="es-ES" sz="4800" b="1" dirty="0"/>
                <a:t> </a:t>
              </a:r>
            </a:p>
          </p:txBody>
        </p:sp>
      </p:grpSp>
      <p:sp>
        <p:nvSpPr>
          <p:cNvPr id="29" name="28 Rectángulo"/>
          <p:cNvSpPr/>
          <p:nvPr/>
        </p:nvSpPr>
        <p:spPr>
          <a:xfrm>
            <a:off x="467544" y="908720"/>
            <a:ext cx="8424936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b="1" dirty="0" smtClean="0"/>
              <a:t>1. CONOCIMIENTO DE SÍ MISMO</a:t>
            </a:r>
            <a:endParaRPr lang="es-ES" dirty="0" smtClean="0"/>
          </a:p>
          <a:p>
            <a:pPr algn="just"/>
            <a:r>
              <a:rPr lang="es-ES" sz="2000" dirty="0" smtClean="0"/>
              <a:t>Desarrollar </a:t>
            </a:r>
            <a:r>
              <a:rPr lang="es-ES" sz="2000" dirty="0"/>
              <a:t>la creatividad y </a:t>
            </a:r>
            <a:r>
              <a:rPr lang="es-ES" sz="2000" dirty="0" smtClean="0"/>
              <a:t> </a:t>
            </a:r>
            <a:r>
              <a:rPr lang="es-ES" sz="2000" dirty="0"/>
              <a:t>libertad de expresión </a:t>
            </a:r>
            <a:r>
              <a:rPr lang="es-ES" sz="2000" dirty="0" smtClean="0"/>
              <a:t>de </a:t>
            </a:r>
            <a:r>
              <a:rPr lang="es-ES" sz="2000" dirty="0"/>
              <a:t>los </a:t>
            </a:r>
            <a:r>
              <a:rPr lang="es-ES" sz="2000" dirty="0" smtClean="0"/>
              <a:t>jóvenes, para encontrar respuestas a los obstáculos y riesgos.</a:t>
            </a:r>
          </a:p>
          <a:p>
            <a:pPr algn="just"/>
            <a:endParaRPr lang="es-ES" sz="700" dirty="0"/>
          </a:p>
          <a:p>
            <a:pPr algn="just"/>
            <a:r>
              <a:rPr lang="es-ES" b="1" dirty="0" smtClean="0"/>
              <a:t>2. VIDA SALUDABLE</a:t>
            </a:r>
            <a:endParaRPr lang="es-ES" dirty="0" smtClean="0"/>
          </a:p>
          <a:p>
            <a:pPr algn="just"/>
            <a:r>
              <a:rPr lang="es-ES" sz="2000" dirty="0" smtClean="0"/>
              <a:t>Promover </a:t>
            </a:r>
            <a:r>
              <a:rPr lang="es-ES" sz="2000" dirty="0"/>
              <a:t>el cuidado de la </a:t>
            </a:r>
            <a:r>
              <a:rPr lang="es-ES" sz="2000" dirty="0" smtClean="0"/>
              <a:t>salud  a través de buenos hábitos </a:t>
            </a:r>
            <a:r>
              <a:rPr lang="es-ES" sz="2000" dirty="0"/>
              <a:t>alimenticios, ejercicio, vida sexual responsable y prevención de adicciones. </a:t>
            </a:r>
            <a:endParaRPr lang="es-ES" sz="2000" dirty="0" smtClean="0"/>
          </a:p>
          <a:p>
            <a:pPr algn="just"/>
            <a:endParaRPr lang="es-ES" sz="700" dirty="0"/>
          </a:p>
          <a:p>
            <a:pPr algn="just"/>
            <a:r>
              <a:rPr lang="es-ES" b="1" dirty="0" smtClean="0"/>
              <a:t>3. ESCUELA Y FAMILIA</a:t>
            </a:r>
            <a:endParaRPr lang="es-ES" dirty="0" smtClean="0"/>
          </a:p>
          <a:p>
            <a:pPr algn="just"/>
            <a:r>
              <a:rPr lang="es-ES" sz="2000" dirty="0" smtClean="0"/>
              <a:t>Fomentar </a:t>
            </a:r>
            <a:r>
              <a:rPr lang="es-ES" sz="2000" dirty="0"/>
              <a:t>la participación de la familia. </a:t>
            </a:r>
            <a:endParaRPr lang="es-ES" sz="2000" dirty="0" smtClean="0"/>
          </a:p>
          <a:p>
            <a:pPr algn="just"/>
            <a:endParaRPr lang="es-ES" sz="700" dirty="0"/>
          </a:p>
          <a:p>
            <a:pPr algn="just"/>
            <a:r>
              <a:rPr lang="es-ES" b="1" dirty="0" smtClean="0"/>
              <a:t>4. CULTURA DE PAZ Y NO VIOLENCIA</a:t>
            </a:r>
            <a:endParaRPr lang="es-ES" dirty="0" smtClean="0"/>
          </a:p>
          <a:p>
            <a:pPr algn="just"/>
            <a:r>
              <a:rPr lang="es-ES" sz="2000" dirty="0" smtClean="0"/>
              <a:t>Desarrollar </a:t>
            </a:r>
            <a:r>
              <a:rPr lang="es-ES" sz="2000" dirty="0"/>
              <a:t>una cultura de la no violencia y resolución de </a:t>
            </a:r>
            <a:r>
              <a:rPr lang="es-ES" sz="2000" dirty="0" smtClean="0"/>
              <a:t>conflictos.</a:t>
            </a:r>
          </a:p>
          <a:p>
            <a:pPr algn="just"/>
            <a:endParaRPr lang="es-ES" sz="700" dirty="0"/>
          </a:p>
          <a:p>
            <a:pPr algn="just"/>
            <a:r>
              <a:rPr lang="es-ES" b="1" dirty="0" smtClean="0"/>
              <a:t>5. PARTICIPACIÓN JUVENIL</a:t>
            </a:r>
            <a:endParaRPr lang="es-ES" dirty="0" smtClean="0"/>
          </a:p>
          <a:p>
            <a:pPr algn="just"/>
            <a:r>
              <a:rPr lang="es-ES" sz="2000" dirty="0" smtClean="0"/>
              <a:t>Propiciar </a:t>
            </a:r>
            <a:r>
              <a:rPr lang="es-ES" sz="2000" dirty="0"/>
              <a:t>la participación de los jóvenes en la toma de decisiones. </a:t>
            </a:r>
            <a:endParaRPr lang="es-ES" sz="2000" dirty="0" smtClean="0"/>
          </a:p>
          <a:p>
            <a:pPr algn="just"/>
            <a:endParaRPr lang="es-ES" sz="700" dirty="0"/>
          </a:p>
          <a:p>
            <a:pPr algn="just"/>
            <a:r>
              <a:rPr lang="es-ES" b="1" dirty="0" smtClean="0"/>
              <a:t>6. CONSTRUCCIÓN DE PROYECTO DE VIDA</a:t>
            </a:r>
            <a:endParaRPr lang="es-ES" dirty="0"/>
          </a:p>
          <a:p>
            <a:pPr algn="just"/>
            <a:r>
              <a:rPr lang="es-ES" sz="2000" dirty="0"/>
              <a:t>Ayudar a que los jóvenes descubran sus capacidades y potencial para lograr sus metas. </a:t>
            </a:r>
          </a:p>
        </p:txBody>
      </p:sp>
      <p:sp>
        <p:nvSpPr>
          <p:cNvPr id="32" name="AutoShape 17"/>
          <p:cNvSpPr>
            <a:spLocks noChangeArrowheads="1"/>
          </p:cNvSpPr>
          <p:nvPr/>
        </p:nvSpPr>
        <p:spPr bwMode="auto">
          <a:xfrm>
            <a:off x="-36512" y="5949280"/>
            <a:ext cx="9144000" cy="216024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08000"/>
              </a:gs>
              <a:gs pos="50000">
                <a:srgbClr val="DFDFBE"/>
              </a:gs>
              <a:gs pos="100000">
                <a:srgbClr val="808000"/>
              </a:gs>
            </a:gsLst>
            <a:lin ang="5400000" scaled="1"/>
          </a:gradFill>
          <a:ln w="9525">
            <a:solidFill>
              <a:srgbClr val="808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s-ES" b="1"/>
          </a:p>
          <a:p>
            <a:pPr algn="ctr"/>
            <a:endParaRPr lang="es-ES" b="1"/>
          </a:p>
        </p:txBody>
      </p:sp>
      <p:pic>
        <p:nvPicPr>
          <p:cNvPr id="37" name="Picture 2" descr="http://t0.gstatic.com/images?q=tbn:ANd9GcR13QUch7D6Yfx5QCs8SwVgXa_TF9i0mDB_h-u4Rn4NEu6R-JJ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0"/>
            <a:ext cx="1547664" cy="548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467544" y="1484784"/>
            <a:ext cx="820891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800" b="1" dirty="0" smtClean="0"/>
              <a:t>PREVENCIÓN:</a:t>
            </a:r>
            <a:r>
              <a:rPr lang="es-ES" sz="2800" dirty="0" smtClean="0"/>
              <a:t> Organización de acciones que permitan el seguimiento y evaluación de las mismas.</a:t>
            </a:r>
          </a:p>
          <a:p>
            <a:pPr algn="just"/>
            <a:endParaRPr lang="es-ES" dirty="0" smtClean="0"/>
          </a:p>
          <a:p>
            <a:pPr algn="just"/>
            <a:r>
              <a:rPr lang="es-ES" sz="2800" dirty="0" smtClean="0"/>
              <a:t>• </a:t>
            </a:r>
            <a:r>
              <a:rPr lang="es-ES" sz="2800" b="1" dirty="0" smtClean="0"/>
              <a:t>FORMACIÓN: </a:t>
            </a:r>
            <a:r>
              <a:rPr lang="es-ES" sz="2800" dirty="0"/>
              <a:t>C</a:t>
            </a:r>
            <a:r>
              <a:rPr lang="es-ES" sz="2800" dirty="0" smtClean="0"/>
              <a:t>apacitación permanente de todos los actores, en las diferentes dimensiones del Programa.</a:t>
            </a:r>
          </a:p>
          <a:p>
            <a:pPr algn="just"/>
            <a:endParaRPr lang="es-ES" dirty="0" smtClean="0"/>
          </a:p>
          <a:p>
            <a:pPr algn="just"/>
            <a:r>
              <a:rPr lang="es-ES" sz="2800" dirty="0" smtClean="0"/>
              <a:t>• </a:t>
            </a:r>
            <a:r>
              <a:rPr lang="es-ES" sz="2800" b="1" dirty="0" smtClean="0"/>
              <a:t>PROTECCIÓN: </a:t>
            </a:r>
            <a:r>
              <a:rPr lang="es-ES" sz="2800" dirty="0" smtClean="0"/>
              <a:t>Generar una red en la comunidad educativa, para prevenir las situaciones de riesgo y detectar y brindar apoyo a los casos que lo requieran.</a:t>
            </a:r>
            <a:endParaRPr lang="es-ES" sz="2800" dirty="0"/>
          </a:p>
        </p:txBody>
      </p:sp>
      <p:sp>
        <p:nvSpPr>
          <p:cNvPr id="36" name="Rectangle 57"/>
          <p:cNvSpPr>
            <a:spLocks noChangeArrowheads="1"/>
          </p:cNvSpPr>
          <p:nvPr/>
        </p:nvSpPr>
        <p:spPr bwMode="auto">
          <a:xfrm>
            <a:off x="1475656" y="5589240"/>
            <a:ext cx="6018466" cy="576386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" sz="4800" b="1" dirty="0" smtClean="0">
                <a:solidFill>
                  <a:srgbClr val="4146AD"/>
                </a:solidFill>
              </a:rPr>
              <a:t>LÍNEAS DE ACCIÓN</a:t>
            </a:r>
            <a:r>
              <a:rPr lang="es-ES" sz="4800" b="1" dirty="0" smtClean="0"/>
              <a:t> </a:t>
            </a:r>
            <a:endParaRPr lang="es-ES" sz="4800" b="1" dirty="0"/>
          </a:p>
        </p:txBody>
      </p:sp>
      <p:pic>
        <p:nvPicPr>
          <p:cNvPr id="37" name="Picture 2" descr="http://t0.gstatic.com/images?q=tbn:ANd9GcR13QUch7D6Yfx5QCs8SwVgXa_TF9i0mDB_h-u4Rn4NEu6R-JJ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332656"/>
            <a:ext cx="1547664" cy="548680"/>
          </a:xfrm>
          <a:prstGeom prst="rect">
            <a:avLst/>
          </a:prstGeom>
          <a:noFill/>
        </p:spPr>
      </p:pic>
      <p:grpSp>
        <p:nvGrpSpPr>
          <p:cNvPr id="41" name="40 Grupo"/>
          <p:cNvGrpSpPr/>
          <p:nvPr/>
        </p:nvGrpSpPr>
        <p:grpSpPr>
          <a:xfrm>
            <a:off x="0" y="6164832"/>
            <a:ext cx="9180512" cy="693168"/>
            <a:chOff x="0" y="6164832"/>
            <a:chExt cx="9180512" cy="693168"/>
          </a:xfrm>
        </p:grpSpPr>
        <p:grpSp>
          <p:nvGrpSpPr>
            <p:cNvPr id="21" name="Group 42"/>
            <p:cNvGrpSpPr>
              <a:grpSpLocks/>
            </p:cNvGrpSpPr>
            <p:nvPr/>
          </p:nvGrpSpPr>
          <p:grpSpPr bwMode="auto">
            <a:xfrm>
              <a:off x="0" y="6164832"/>
              <a:ext cx="9144000" cy="693168"/>
              <a:chOff x="657" y="1915"/>
              <a:chExt cx="5103" cy="386"/>
            </a:xfrm>
          </p:grpSpPr>
          <p:sp>
            <p:nvSpPr>
              <p:cNvPr id="29" name="Rectangle 43"/>
              <p:cNvSpPr>
                <a:spLocks noChangeArrowheads="1"/>
              </p:cNvSpPr>
              <p:nvPr/>
            </p:nvSpPr>
            <p:spPr bwMode="auto">
              <a:xfrm>
                <a:off x="657" y="1933"/>
                <a:ext cx="4535" cy="343"/>
              </a:xfrm>
              <a:prstGeom prst="rect">
                <a:avLst/>
              </a:prstGeom>
              <a:gradFill rotWithShape="1">
                <a:gsLst>
                  <a:gs pos="0">
                    <a:srgbClr val="FF9900"/>
                  </a:gs>
                  <a:gs pos="50000">
                    <a:srgbClr val="FFE8C6"/>
                  </a:gs>
                  <a:gs pos="100000">
                    <a:srgbClr val="FF9900"/>
                  </a:gs>
                </a:gsLst>
                <a:lin ang="5400000" scaled="1"/>
              </a:gradFill>
              <a:ln w="9525" algn="ctr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0" name="Rectangle 44"/>
              <p:cNvSpPr>
                <a:spLocks noChangeArrowheads="1"/>
              </p:cNvSpPr>
              <p:nvPr/>
            </p:nvSpPr>
            <p:spPr bwMode="auto">
              <a:xfrm>
                <a:off x="657" y="1933"/>
                <a:ext cx="1748" cy="368"/>
              </a:xfrm>
              <a:prstGeom prst="rect">
                <a:avLst/>
              </a:prstGeom>
              <a:solidFill>
                <a:srgbClr val="0000FF"/>
              </a:solidFill>
              <a:ln w="9525" algn="ctr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4" name="Rectangle 48"/>
              <p:cNvSpPr>
                <a:spLocks noChangeArrowheads="1"/>
              </p:cNvSpPr>
              <p:nvPr/>
            </p:nvSpPr>
            <p:spPr bwMode="auto">
              <a:xfrm>
                <a:off x="2365" y="1915"/>
                <a:ext cx="1969" cy="386"/>
              </a:xfrm>
              <a:prstGeom prst="rect">
                <a:avLst/>
              </a:prstGeom>
              <a:solidFill>
                <a:srgbClr val="99CC00"/>
              </a:solidFill>
              <a:ln w="9525" algn="ctr">
                <a:solidFill>
                  <a:srgbClr val="99CC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35" name="Rectangle 49"/>
              <p:cNvSpPr>
                <a:spLocks noChangeArrowheads="1"/>
              </p:cNvSpPr>
              <p:nvPr/>
            </p:nvSpPr>
            <p:spPr bwMode="auto">
              <a:xfrm>
                <a:off x="4133" y="1933"/>
                <a:ext cx="1627" cy="368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22" name="Text Box 51"/>
            <p:cNvSpPr txBox="1">
              <a:spLocks noChangeArrowheads="1"/>
            </p:cNvSpPr>
            <p:nvPr/>
          </p:nvSpPr>
          <p:spPr bwMode="auto">
            <a:xfrm>
              <a:off x="0" y="6189489"/>
              <a:ext cx="156276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23" name="Text Box 52"/>
            <p:cNvSpPr txBox="1">
              <a:spLocks noChangeArrowheads="1"/>
            </p:cNvSpPr>
            <p:nvPr/>
          </p:nvSpPr>
          <p:spPr bwMode="auto">
            <a:xfrm>
              <a:off x="1562767" y="6197426"/>
              <a:ext cx="156276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24" name="Text Box 53"/>
            <p:cNvSpPr txBox="1">
              <a:spLocks noChangeArrowheads="1"/>
            </p:cNvSpPr>
            <p:nvPr/>
          </p:nvSpPr>
          <p:spPr bwMode="auto">
            <a:xfrm>
              <a:off x="3048000" y="6268864"/>
              <a:ext cx="156276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s-ES" sz="1400" dirty="0"/>
            </a:p>
          </p:txBody>
        </p:sp>
        <p:sp>
          <p:nvSpPr>
            <p:cNvPr id="25" name="Text Box 54"/>
            <p:cNvSpPr txBox="1">
              <a:spLocks noChangeArrowheads="1"/>
            </p:cNvSpPr>
            <p:nvPr/>
          </p:nvSpPr>
          <p:spPr bwMode="auto">
            <a:xfrm>
              <a:off x="4610768" y="6197426"/>
              <a:ext cx="156276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26" name="Text Box 55"/>
            <p:cNvSpPr txBox="1">
              <a:spLocks noChangeArrowheads="1"/>
            </p:cNvSpPr>
            <p:nvPr/>
          </p:nvSpPr>
          <p:spPr bwMode="auto">
            <a:xfrm>
              <a:off x="6175259" y="6197426"/>
              <a:ext cx="148350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 Box 56"/>
            <p:cNvSpPr txBox="1">
              <a:spLocks noChangeArrowheads="1"/>
            </p:cNvSpPr>
            <p:nvPr/>
          </p:nvSpPr>
          <p:spPr bwMode="auto">
            <a:xfrm>
              <a:off x="7581233" y="6197426"/>
              <a:ext cx="148350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38" name="37 Rectángulo"/>
            <p:cNvSpPr/>
            <p:nvPr/>
          </p:nvSpPr>
          <p:spPr>
            <a:xfrm>
              <a:off x="0" y="6290156"/>
              <a:ext cx="2987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2800" b="1" dirty="0" smtClean="0">
                  <a:solidFill>
                    <a:schemeClr val="bg1"/>
                  </a:solidFill>
                </a:rPr>
                <a:t>PREVENCIÓN</a:t>
              </a:r>
              <a:endParaRPr lang="es-ES" sz="2800" dirty="0">
                <a:solidFill>
                  <a:schemeClr val="bg1"/>
                </a:solidFill>
              </a:endParaRPr>
            </a:p>
          </p:txBody>
        </p:sp>
        <p:sp>
          <p:nvSpPr>
            <p:cNvPr id="39" name="38 Rectángulo"/>
            <p:cNvSpPr/>
            <p:nvPr/>
          </p:nvSpPr>
          <p:spPr>
            <a:xfrm>
              <a:off x="3275856" y="6334780"/>
              <a:ext cx="2987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2800" b="1" dirty="0" smtClean="0">
                  <a:solidFill>
                    <a:schemeClr val="bg1"/>
                  </a:solidFill>
                </a:rPr>
                <a:t>FORMACIÓN</a:t>
              </a:r>
              <a:endParaRPr lang="es-ES" sz="2800" dirty="0">
                <a:solidFill>
                  <a:schemeClr val="bg1"/>
                </a:solidFill>
              </a:endParaRPr>
            </a:p>
          </p:txBody>
        </p:sp>
        <p:sp>
          <p:nvSpPr>
            <p:cNvPr id="40" name="39 Rectángulo"/>
            <p:cNvSpPr/>
            <p:nvPr/>
          </p:nvSpPr>
          <p:spPr>
            <a:xfrm>
              <a:off x="6192688" y="6309320"/>
              <a:ext cx="2987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2800" b="1" dirty="0" smtClean="0">
                  <a:solidFill>
                    <a:schemeClr val="bg1"/>
                  </a:solidFill>
                </a:rPr>
                <a:t>PROTECCIÓN</a:t>
              </a:r>
              <a:endParaRPr lang="es-ES" sz="28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Tipos de Proyectos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Escolares</a:t>
            </a:r>
          </a:p>
          <a:p>
            <a:endParaRPr lang="es-MX" dirty="0" smtClean="0"/>
          </a:p>
          <a:p>
            <a:r>
              <a:rPr lang="es-MX" dirty="0" smtClean="0"/>
              <a:t>Grupales</a:t>
            </a:r>
          </a:p>
          <a:p>
            <a:endParaRPr lang="es-MX" dirty="0" smtClean="0"/>
          </a:p>
          <a:p>
            <a:r>
              <a:rPr lang="es-MX" dirty="0" smtClean="0"/>
              <a:t>Juveniles</a:t>
            </a:r>
            <a:endParaRPr lang="es-MX" dirty="0"/>
          </a:p>
        </p:txBody>
      </p:sp>
      <p:pic>
        <p:nvPicPr>
          <p:cNvPr id="4" name="Picture 2" descr="http://t0.gstatic.com/images?q=tbn:ANd9GcR13QUch7D6Yfx5QCs8SwVgXa_TF9i0mDB_h-u4Rn4NEu6R-JJ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332656"/>
            <a:ext cx="1547664" cy="548680"/>
          </a:xfrm>
          <a:prstGeom prst="rect">
            <a:avLst/>
          </a:prstGeom>
          <a:noFill/>
        </p:spPr>
      </p:pic>
      <p:sp>
        <p:nvSpPr>
          <p:cNvPr id="5" name="Rectangle 48"/>
          <p:cNvSpPr>
            <a:spLocks noChangeArrowheads="1"/>
          </p:cNvSpPr>
          <p:nvPr/>
        </p:nvSpPr>
        <p:spPr bwMode="auto">
          <a:xfrm>
            <a:off x="3060543" y="6164832"/>
            <a:ext cx="3528226" cy="693168"/>
          </a:xfrm>
          <a:prstGeom prst="rect">
            <a:avLst/>
          </a:prstGeom>
          <a:solidFill>
            <a:srgbClr val="99CC00"/>
          </a:solidFill>
          <a:ln w="9525" algn="ctr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ES" sz="2800" b="1">
              <a:solidFill>
                <a:srgbClr val="FF0000"/>
              </a:solidFill>
            </a:endParaRPr>
          </a:p>
        </p:txBody>
      </p:sp>
      <p:sp>
        <p:nvSpPr>
          <p:cNvPr id="6" name="Rectangle 49"/>
          <p:cNvSpPr>
            <a:spLocks noChangeArrowheads="1"/>
          </p:cNvSpPr>
          <p:nvPr/>
        </p:nvSpPr>
        <p:spPr bwMode="auto">
          <a:xfrm>
            <a:off x="6228600" y="6197156"/>
            <a:ext cx="2915400" cy="660844"/>
          </a:xfrm>
          <a:prstGeom prst="rect">
            <a:avLst/>
          </a:prstGeom>
          <a:solidFill>
            <a:srgbClr val="FF9900"/>
          </a:solidFill>
          <a:ln w="9525" algn="ctr">
            <a:solidFill>
              <a:srgbClr val="FF99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s-ES" sz="2800" b="1">
              <a:solidFill>
                <a:srgbClr val="FF0000"/>
              </a:solidFill>
            </a:endParaRPr>
          </a:p>
        </p:txBody>
      </p:sp>
      <p:sp>
        <p:nvSpPr>
          <p:cNvPr id="7" name="Text Box 51"/>
          <p:cNvSpPr txBox="1">
            <a:spLocks noChangeArrowheads="1"/>
          </p:cNvSpPr>
          <p:nvPr/>
        </p:nvSpPr>
        <p:spPr bwMode="auto">
          <a:xfrm>
            <a:off x="0" y="6189489"/>
            <a:ext cx="156276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s-ES" sz="1600" dirty="0">
              <a:solidFill>
                <a:schemeClr val="bg1"/>
              </a:solidFill>
            </a:endParaRPr>
          </a:p>
        </p:txBody>
      </p:sp>
      <p:sp>
        <p:nvSpPr>
          <p:cNvPr id="8" name="Text Box 52"/>
          <p:cNvSpPr txBox="1">
            <a:spLocks noChangeArrowheads="1"/>
          </p:cNvSpPr>
          <p:nvPr/>
        </p:nvSpPr>
        <p:spPr bwMode="auto">
          <a:xfrm>
            <a:off x="1562767" y="6197426"/>
            <a:ext cx="156276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" sz="1600" dirty="0">
              <a:solidFill>
                <a:schemeClr val="bg1"/>
              </a:solidFill>
            </a:endParaRPr>
          </a:p>
        </p:txBody>
      </p:sp>
      <p:sp>
        <p:nvSpPr>
          <p:cNvPr id="9" name="Text Box 55"/>
          <p:cNvSpPr txBox="1">
            <a:spLocks noChangeArrowheads="1"/>
          </p:cNvSpPr>
          <p:nvPr/>
        </p:nvSpPr>
        <p:spPr bwMode="auto">
          <a:xfrm>
            <a:off x="6175259" y="6197426"/>
            <a:ext cx="148350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s-ES" sz="1600" dirty="0">
              <a:solidFill>
                <a:schemeClr val="bg1"/>
              </a:solidFill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0" y="6290156"/>
            <a:ext cx="2987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b="1" dirty="0" smtClean="0">
                <a:solidFill>
                  <a:schemeClr val="bg1"/>
                </a:solidFill>
              </a:rPr>
              <a:t>PREVENCIÓN</a:t>
            </a:r>
            <a:endParaRPr lang="es-ES" sz="2800" dirty="0">
              <a:solidFill>
                <a:schemeClr val="bg1"/>
              </a:solidFill>
            </a:endParaRPr>
          </a:p>
        </p:txBody>
      </p:sp>
      <p:grpSp>
        <p:nvGrpSpPr>
          <p:cNvPr id="11" name="10 Grupo"/>
          <p:cNvGrpSpPr/>
          <p:nvPr/>
        </p:nvGrpSpPr>
        <p:grpSpPr>
          <a:xfrm>
            <a:off x="0" y="6164832"/>
            <a:ext cx="9180512" cy="693168"/>
            <a:chOff x="0" y="6164832"/>
            <a:chExt cx="9180512" cy="693168"/>
          </a:xfrm>
        </p:grpSpPr>
        <p:grpSp>
          <p:nvGrpSpPr>
            <p:cNvPr id="12" name="Group 42"/>
            <p:cNvGrpSpPr>
              <a:grpSpLocks/>
            </p:cNvGrpSpPr>
            <p:nvPr/>
          </p:nvGrpSpPr>
          <p:grpSpPr bwMode="auto">
            <a:xfrm>
              <a:off x="0" y="6164832"/>
              <a:ext cx="9144000" cy="693168"/>
              <a:chOff x="657" y="1915"/>
              <a:chExt cx="5103" cy="386"/>
            </a:xfrm>
          </p:grpSpPr>
          <p:sp>
            <p:nvSpPr>
              <p:cNvPr id="22" name="Rectangle 43"/>
              <p:cNvSpPr>
                <a:spLocks noChangeArrowheads="1"/>
              </p:cNvSpPr>
              <p:nvPr/>
            </p:nvSpPr>
            <p:spPr bwMode="auto">
              <a:xfrm>
                <a:off x="657" y="1933"/>
                <a:ext cx="4535" cy="343"/>
              </a:xfrm>
              <a:prstGeom prst="rect">
                <a:avLst/>
              </a:prstGeom>
              <a:gradFill rotWithShape="1">
                <a:gsLst>
                  <a:gs pos="0">
                    <a:srgbClr val="FF9900"/>
                  </a:gs>
                  <a:gs pos="50000">
                    <a:srgbClr val="FFE8C6"/>
                  </a:gs>
                  <a:gs pos="100000">
                    <a:srgbClr val="FF9900"/>
                  </a:gs>
                </a:gsLst>
                <a:lin ang="5400000" scaled="1"/>
              </a:gradFill>
              <a:ln w="9525" algn="ctr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Rectangle 44"/>
              <p:cNvSpPr>
                <a:spLocks noChangeArrowheads="1"/>
              </p:cNvSpPr>
              <p:nvPr/>
            </p:nvSpPr>
            <p:spPr bwMode="auto">
              <a:xfrm>
                <a:off x="657" y="1933"/>
                <a:ext cx="1748" cy="368"/>
              </a:xfrm>
              <a:prstGeom prst="rect">
                <a:avLst/>
              </a:prstGeom>
              <a:solidFill>
                <a:srgbClr val="0000FF"/>
              </a:solidFill>
              <a:ln w="9525" algn="ctr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4" name="Rectangle 48"/>
              <p:cNvSpPr>
                <a:spLocks noChangeArrowheads="1"/>
              </p:cNvSpPr>
              <p:nvPr/>
            </p:nvSpPr>
            <p:spPr bwMode="auto">
              <a:xfrm>
                <a:off x="2365" y="1915"/>
                <a:ext cx="1969" cy="386"/>
              </a:xfrm>
              <a:prstGeom prst="rect">
                <a:avLst/>
              </a:prstGeom>
              <a:solidFill>
                <a:srgbClr val="99CC00"/>
              </a:solidFill>
              <a:ln w="9525" algn="ctr">
                <a:solidFill>
                  <a:srgbClr val="99CC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Rectangle 49"/>
              <p:cNvSpPr>
                <a:spLocks noChangeArrowheads="1"/>
              </p:cNvSpPr>
              <p:nvPr/>
            </p:nvSpPr>
            <p:spPr bwMode="auto">
              <a:xfrm>
                <a:off x="4133" y="1933"/>
                <a:ext cx="1627" cy="368"/>
              </a:xfrm>
              <a:prstGeom prst="rect">
                <a:avLst/>
              </a:prstGeom>
              <a:solidFill>
                <a:srgbClr val="FF9900"/>
              </a:solidFill>
              <a:ln w="9525" algn="ctr">
                <a:solidFill>
                  <a:srgbClr val="FF99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es-ES" sz="2800" b="1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13" name="Text Box 51"/>
            <p:cNvSpPr txBox="1">
              <a:spLocks noChangeArrowheads="1"/>
            </p:cNvSpPr>
            <p:nvPr/>
          </p:nvSpPr>
          <p:spPr bwMode="auto">
            <a:xfrm>
              <a:off x="0" y="6189489"/>
              <a:ext cx="156276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14" name="Text Box 52"/>
            <p:cNvSpPr txBox="1">
              <a:spLocks noChangeArrowheads="1"/>
            </p:cNvSpPr>
            <p:nvPr/>
          </p:nvSpPr>
          <p:spPr bwMode="auto">
            <a:xfrm>
              <a:off x="1562767" y="6197426"/>
              <a:ext cx="156276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15" name="Text Box 53"/>
            <p:cNvSpPr txBox="1">
              <a:spLocks noChangeArrowheads="1"/>
            </p:cNvSpPr>
            <p:nvPr/>
          </p:nvSpPr>
          <p:spPr bwMode="auto">
            <a:xfrm>
              <a:off x="3048000" y="6268864"/>
              <a:ext cx="156276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s-ES" sz="1400" dirty="0"/>
            </a:p>
          </p:txBody>
        </p:sp>
        <p:sp>
          <p:nvSpPr>
            <p:cNvPr id="16" name="Text Box 54"/>
            <p:cNvSpPr txBox="1">
              <a:spLocks noChangeArrowheads="1"/>
            </p:cNvSpPr>
            <p:nvPr/>
          </p:nvSpPr>
          <p:spPr bwMode="auto">
            <a:xfrm>
              <a:off x="4610768" y="6197426"/>
              <a:ext cx="156276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17" name="Text Box 55"/>
            <p:cNvSpPr txBox="1">
              <a:spLocks noChangeArrowheads="1"/>
            </p:cNvSpPr>
            <p:nvPr/>
          </p:nvSpPr>
          <p:spPr bwMode="auto">
            <a:xfrm>
              <a:off x="6175259" y="6197426"/>
              <a:ext cx="148350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 Box 56"/>
            <p:cNvSpPr txBox="1">
              <a:spLocks noChangeArrowheads="1"/>
            </p:cNvSpPr>
            <p:nvPr/>
          </p:nvSpPr>
          <p:spPr bwMode="auto">
            <a:xfrm>
              <a:off x="7581233" y="6197426"/>
              <a:ext cx="1483509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s-ES" sz="1600" dirty="0">
                <a:solidFill>
                  <a:schemeClr val="bg1"/>
                </a:solidFill>
              </a:endParaRPr>
            </a:p>
          </p:txBody>
        </p:sp>
        <p:sp>
          <p:nvSpPr>
            <p:cNvPr id="19" name="18 Rectángulo"/>
            <p:cNvSpPr/>
            <p:nvPr/>
          </p:nvSpPr>
          <p:spPr>
            <a:xfrm>
              <a:off x="0" y="6290156"/>
              <a:ext cx="2987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2800" b="1" dirty="0" smtClean="0">
                  <a:solidFill>
                    <a:schemeClr val="bg1"/>
                  </a:solidFill>
                </a:rPr>
                <a:t>ESCOLARES</a:t>
              </a:r>
              <a:endParaRPr lang="es-ES" sz="2800" dirty="0">
                <a:solidFill>
                  <a:schemeClr val="bg1"/>
                </a:solidFill>
              </a:endParaRPr>
            </a:p>
          </p:txBody>
        </p:sp>
        <p:sp>
          <p:nvSpPr>
            <p:cNvPr id="20" name="19 Rectángulo"/>
            <p:cNvSpPr/>
            <p:nvPr/>
          </p:nvSpPr>
          <p:spPr>
            <a:xfrm>
              <a:off x="3275856" y="6334780"/>
              <a:ext cx="2987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2800" b="1" dirty="0" smtClean="0">
                  <a:solidFill>
                    <a:schemeClr val="bg1"/>
                  </a:solidFill>
                </a:rPr>
                <a:t>GRUPALES</a:t>
              </a:r>
              <a:endParaRPr lang="es-ES" sz="2800" dirty="0">
                <a:solidFill>
                  <a:schemeClr val="bg1"/>
                </a:solidFill>
              </a:endParaRPr>
            </a:p>
          </p:txBody>
        </p:sp>
        <p:sp>
          <p:nvSpPr>
            <p:cNvPr id="21" name="20 Rectángulo"/>
            <p:cNvSpPr/>
            <p:nvPr/>
          </p:nvSpPr>
          <p:spPr>
            <a:xfrm>
              <a:off x="6192688" y="6309320"/>
              <a:ext cx="298782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2800" b="1" dirty="0" smtClean="0">
                  <a:solidFill>
                    <a:schemeClr val="bg1"/>
                  </a:solidFill>
                </a:rPr>
                <a:t>JUVENILES</a:t>
              </a:r>
              <a:endParaRPr lang="es-ES" sz="2800" dirty="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26" name="25 Diagrama"/>
          <p:cNvGraphicFramePr/>
          <p:nvPr/>
        </p:nvGraphicFramePr>
        <p:xfrm>
          <a:off x="2483768" y="141277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173</Words>
  <Application>Microsoft Office PowerPoint</Application>
  <PresentationFormat>Presentación en pantalla (4:3)</PresentationFormat>
  <Paragraphs>52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Tema de Office</vt:lpstr>
      <vt:lpstr>CONSTRUYE T</vt:lpstr>
      <vt:lpstr>Diapositiva 2</vt:lpstr>
      <vt:lpstr>Diapositiva 3</vt:lpstr>
      <vt:lpstr>Tipos de Proyectos</vt:lpstr>
    </vt:vector>
  </TitlesOfParts>
  <Company>CENTRO DE BACHILLERATO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VASCONCELOS</dc:creator>
  <cp:lastModifiedBy>Construye-T</cp:lastModifiedBy>
  <cp:revision>61</cp:revision>
  <dcterms:created xsi:type="dcterms:W3CDTF">2013-05-27T21:07:49Z</dcterms:created>
  <dcterms:modified xsi:type="dcterms:W3CDTF">2013-06-18T14:14:33Z</dcterms:modified>
</cp:coreProperties>
</file>